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71" r:id="rId6"/>
    <p:sldId id="272" r:id="rId7"/>
    <p:sldId id="273" r:id="rId8"/>
    <p:sldId id="264" r:id="rId9"/>
    <p:sldId id="265" r:id="rId10"/>
    <p:sldId id="266" r:id="rId11"/>
    <p:sldId id="267" r:id="rId12"/>
    <p:sldId id="268" r:id="rId13"/>
    <p:sldId id="269" r:id="rId14"/>
    <p:sldId id="261" r:id="rId15"/>
    <p:sldId id="270" r:id="rId16"/>
    <p:sldId id="262" r:id="rId17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10C0E7-C975-4D85-B8F5-979A4F2CD7ED}" v="14" dt="2026-02-24T05:21:01.1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Inget format, inget rutnä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8641" autoAdjust="0"/>
  </p:normalViewPr>
  <p:slideViewPr>
    <p:cSldViewPr snapToGrid="0">
      <p:cViewPr varScale="1">
        <p:scale>
          <a:sx n="66" d="100"/>
          <a:sy n="66" d="100"/>
        </p:scale>
        <p:origin x="125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res Makki" userId="d0c14dd2-ce13-49c4-820b-c6a5e60d5a8d" providerId="ADAL" clId="{190E5BF9-DA56-4E89-A802-847FC911DCEB}"/>
    <pc:docChg chg="custSel addSld delSld modSld sldOrd">
      <pc:chgData name="Fares Makki" userId="d0c14dd2-ce13-49c4-820b-c6a5e60d5a8d" providerId="ADAL" clId="{190E5BF9-DA56-4E89-A802-847FC911DCEB}" dt="2026-02-24T05:32:40.396" v="1954" actId="20577"/>
      <pc:docMkLst>
        <pc:docMk/>
      </pc:docMkLst>
      <pc:sldChg chg="modSp new mod">
        <pc:chgData name="Fares Makki" userId="d0c14dd2-ce13-49c4-820b-c6a5e60d5a8d" providerId="ADAL" clId="{190E5BF9-DA56-4E89-A802-847FC911DCEB}" dt="2026-02-23T07:32:57.528" v="469" actId="20577"/>
        <pc:sldMkLst>
          <pc:docMk/>
          <pc:sldMk cId="1040111792" sldId="258"/>
        </pc:sldMkLst>
        <pc:spChg chg="mod">
          <ac:chgData name="Fares Makki" userId="d0c14dd2-ce13-49c4-820b-c6a5e60d5a8d" providerId="ADAL" clId="{190E5BF9-DA56-4E89-A802-847FC911DCEB}" dt="2026-02-23T07:32:57.528" v="469" actId="20577"/>
          <ac:spMkLst>
            <pc:docMk/>
            <pc:sldMk cId="1040111792" sldId="258"/>
            <ac:spMk id="2" creationId="{0C53D960-81D3-21BA-864A-3C1E1E9490DF}"/>
          </ac:spMkLst>
        </pc:spChg>
        <pc:spChg chg="mod">
          <ac:chgData name="Fares Makki" userId="d0c14dd2-ce13-49c4-820b-c6a5e60d5a8d" providerId="ADAL" clId="{190E5BF9-DA56-4E89-A802-847FC911DCEB}" dt="2026-02-23T07:32:53.963" v="461" actId="114"/>
          <ac:spMkLst>
            <pc:docMk/>
            <pc:sldMk cId="1040111792" sldId="258"/>
            <ac:spMk id="3" creationId="{D37B4E81-DFB1-EAB6-35E3-CAD466C462AA}"/>
          </ac:spMkLst>
        </pc:spChg>
      </pc:sldChg>
      <pc:sldChg chg="modSp new mod modAnim">
        <pc:chgData name="Fares Makki" userId="d0c14dd2-ce13-49c4-820b-c6a5e60d5a8d" providerId="ADAL" clId="{190E5BF9-DA56-4E89-A802-847FC911DCEB}" dt="2026-02-24T04:58:46.741" v="878"/>
        <pc:sldMkLst>
          <pc:docMk/>
          <pc:sldMk cId="2430361178" sldId="259"/>
        </pc:sldMkLst>
        <pc:spChg chg="mod">
          <ac:chgData name="Fares Makki" userId="d0c14dd2-ce13-49c4-820b-c6a5e60d5a8d" providerId="ADAL" clId="{190E5BF9-DA56-4E89-A802-847FC911DCEB}" dt="2026-02-23T07:33:17.951" v="480" actId="20577"/>
          <ac:spMkLst>
            <pc:docMk/>
            <pc:sldMk cId="2430361178" sldId="259"/>
            <ac:spMk id="2" creationId="{EC85205B-ABA5-4A39-C239-C0476F9B0C0F}"/>
          </ac:spMkLst>
        </pc:spChg>
        <pc:spChg chg="mod">
          <ac:chgData name="Fares Makki" userId="d0c14dd2-ce13-49c4-820b-c6a5e60d5a8d" providerId="ADAL" clId="{190E5BF9-DA56-4E89-A802-847FC911DCEB}" dt="2026-02-24T04:58:19.810" v="872" actId="20577"/>
          <ac:spMkLst>
            <pc:docMk/>
            <pc:sldMk cId="2430361178" sldId="259"/>
            <ac:spMk id="3" creationId="{BA652938-312B-950C-47C1-7D882B3E40B7}"/>
          </ac:spMkLst>
        </pc:spChg>
      </pc:sldChg>
      <pc:sldChg chg="new del">
        <pc:chgData name="Fares Makki" userId="d0c14dd2-ce13-49c4-820b-c6a5e60d5a8d" providerId="ADAL" clId="{190E5BF9-DA56-4E89-A802-847FC911DCEB}" dt="2026-02-24T05:00:28.398" v="881" actId="47"/>
        <pc:sldMkLst>
          <pc:docMk/>
          <pc:sldMk cId="2492173502" sldId="260"/>
        </pc:sldMkLst>
      </pc:sldChg>
      <pc:sldChg chg="add modNotesTx">
        <pc:chgData name="Fares Makki" userId="d0c14dd2-ce13-49c4-820b-c6a5e60d5a8d" providerId="ADAL" clId="{190E5BF9-DA56-4E89-A802-847FC911DCEB}" dt="2026-02-24T05:29:56.903" v="1927" actId="20577"/>
        <pc:sldMkLst>
          <pc:docMk/>
          <pc:sldMk cId="4198730598" sldId="261"/>
        </pc:sldMkLst>
      </pc:sldChg>
      <pc:sldChg chg="add modNotesTx">
        <pc:chgData name="Fares Makki" userId="d0c14dd2-ce13-49c4-820b-c6a5e60d5a8d" providerId="ADAL" clId="{190E5BF9-DA56-4E89-A802-847FC911DCEB}" dt="2026-02-24T05:32:40.396" v="1954" actId="20577"/>
        <pc:sldMkLst>
          <pc:docMk/>
          <pc:sldMk cId="984120178" sldId="262"/>
        </pc:sldMkLst>
      </pc:sldChg>
      <pc:sldChg chg="add">
        <pc:chgData name="Fares Makki" userId="d0c14dd2-ce13-49c4-820b-c6a5e60d5a8d" providerId="ADAL" clId="{190E5BF9-DA56-4E89-A802-847FC911DCEB}" dt="2026-02-24T05:00:22.587" v="880"/>
        <pc:sldMkLst>
          <pc:docMk/>
          <pc:sldMk cId="751058390" sldId="264"/>
        </pc:sldMkLst>
      </pc:sldChg>
      <pc:sldChg chg="addSp delSp modSp add mod">
        <pc:chgData name="Fares Makki" userId="d0c14dd2-ce13-49c4-820b-c6a5e60d5a8d" providerId="ADAL" clId="{190E5BF9-DA56-4E89-A802-847FC911DCEB}" dt="2026-02-24T05:22:51.539" v="1922" actId="207"/>
        <pc:sldMkLst>
          <pc:docMk/>
          <pc:sldMk cId="2163271461" sldId="265"/>
        </pc:sldMkLst>
        <pc:spChg chg="add del mod">
          <ac:chgData name="Fares Makki" userId="d0c14dd2-ce13-49c4-820b-c6a5e60d5a8d" providerId="ADAL" clId="{190E5BF9-DA56-4E89-A802-847FC911DCEB}" dt="2026-02-24T05:21:08.470" v="1863" actId="478"/>
          <ac:spMkLst>
            <pc:docMk/>
            <pc:sldMk cId="2163271461" sldId="265"/>
            <ac:spMk id="6" creationId="{940946E7-6DDE-6B66-BC93-F1A178541CE1}"/>
          </ac:spMkLst>
        </pc:spChg>
        <pc:graphicFrameChg chg="add mod modGraphic">
          <ac:chgData name="Fares Makki" userId="d0c14dd2-ce13-49c4-820b-c6a5e60d5a8d" providerId="ADAL" clId="{190E5BF9-DA56-4E89-A802-847FC911DCEB}" dt="2026-02-24T05:22:51.539" v="1922" actId="207"/>
          <ac:graphicFrameMkLst>
            <pc:docMk/>
            <pc:sldMk cId="2163271461" sldId="265"/>
            <ac:graphicFrameMk id="7" creationId="{54DBC702-1BF0-4CCF-8909-AFB389D8EF7E}"/>
          </ac:graphicFrameMkLst>
        </pc:graphicFrameChg>
        <pc:picChg chg="mod">
          <ac:chgData name="Fares Makki" userId="d0c14dd2-ce13-49c4-820b-c6a5e60d5a8d" providerId="ADAL" clId="{190E5BF9-DA56-4E89-A802-847FC911DCEB}" dt="2026-02-24T05:20:34.774" v="1856" actId="14100"/>
          <ac:picMkLst>
            <pc:docMk/>
            <pc:sldMk cId="2163271461" sldId="265"/>
            <ac:picMk id="2" creationId="{5401C0C8-5F67-15ED-C3A8-25BD57BA8B27}"/>
          </ac:picMkLst>
        </pc:picChg>
        <pc:picChg chg="add mod modCrop">
          <ac:chgData name="Fares Makki" userId="d0c14dd2-ce13-49c4-820b-c6a5e60d5a8d" providerId="ADAL" clId="{190E5BF9-DA56-4E89-A802-847FC911DCEB}" dt="2026-02-24T05:20:52.554" v="1861" actId="14100"/>
          <ac:picMkLst>
            <pc:docMk/>
            <pc:sldMk cId="2163271461" sldId="265"/>
            <ac:picMk id="4" creationId="{33D79191-8FC0-AD1D-B9EC-5388A23EEADA}"/>
          </ac:picMkLst>
        </pc:picChg>
        <pc:picChg chg="mod modCrop">
          <ac:chgData name="Fares Makki" userId="d0c14dd2-ce13-49c4-820b-c6a5e60d5a8d" providerId="ADAL" clId="{190E5BF9-DA56-4E89-A802-847FC911DCEB}" dt="2026-02-24T05:20:22.805" v="1853" actId="1076"/>
          <ac:picMkLst>
            <pc:docMk/>
            <pc:sldMk cId="2163271461" sldId="265"/>
            <ac:picMk id="5" creationId="{F5EA42E4-E463-FF2D-4F24-F133037B073F}"/>
          </ac:picMkLst>
        </pc:picChg>
      </pc:sldChg>
      <pc:sldChg chg="add">
        <pc:chgData name="Fares Makki" userId="d0c14dd2-ce13-49c4-820b-c6a5e60d5a8d" providerId="ADAL" clId="{190E5BF9-DA56-4E89-A802-847FC911DCEB}" dt="2026-02-24T05:00:22.587" v="880"/>
        <pc:sldMkLst>
          <pc:docMk/>
          <pc:sldMk cId="676105084" sldId="266"/>
        </pc:sldMkLst>
      </pc:sldChg>
      <pc:sldChg chg="add modNotesTx">
        <pc:chgData name="Fares Makki" userId="d0c14dd2-ce13-49c4-820b-c6a5e60d5a8d" providerId="ADAL" clId="{190E5BF9-DA56-4E89-A802-847FC911DCEB}" dt="2026-02-24T05:26:06.576" v="1926" actId="114"/>
        <pc:sldMkLst>
          <pc:docMk/>
          <pc:sldMk cId="3360700025" sldId="267"/>
        </pc:sldMkLst>
      </pc:sldChg>
      <pc:sldChg chg="add">
        <pc:chgData name="Fares Makki" userId="d0c14dd2-ce13-49c4-820b-c6a5e60d5a8d" providerId="ADAL" clId="{190E5BF9-DA56-4E89-A802-847FC911DCEB}" dt="2026-02-24T05:00:22.587" v="880"/>
        <pc:sldMkLst>
          <pc:docMk/>
          <pc:sldMk cId="3615424092" sldId="268"/>
        </pc:sldMkLst>
      </pc:sldChg>
      <pc:sldChg chg="add">
        <pc:chgData name="Fares Makki" userId="d0c14dd2-ce13-49c4-820b-c6a5e60d5a8d" providerId="ADAL" clId="{190E5BF9-DA56-4E89-A802-847FC911DCEB}" dt="2026-02-24T05:00:22.587" v="880"/>
        <pc:sldMkLst>
          <pc:docMk/>
          <pc:sldMk cId="1110229407" sldId="269"/>
        </pc:sldMkLst>
      </pc:sldChg>
      <pc:sldChg chg="add">
        <pc:chgData name="Fares Makki" userId="d0c14dd2-ce13-49c4-820b-c6a5e60d5a8d" providerId="ADAL" clId="{190E5BF9-DA56-4E89-A802-847FC911DCEB}" dt="2026-02-24T05:00:22.587" v="880"/>
        <pc:sldMkLst>
          <pc:docMk/>
          <pc:sldMk cId="3585663126" sldId="270"/>
        </pc:sldMkLst>
      </pc:sldChg>
      <pc:sldChg chg="addSp delSp modSp new mod ord modClrScheme chgLayout">
        <pc:chgData name="Fares Makki" userId="d0c14dd2-ce13-49c4-820b-c6a5e60d5a8d" providerId="ADAL" clId="{190E5BF9-DA56-4E89-A802-847FC911DCEB}" dt="2026-02-24T05:00:49.685" v="901" actId="20577"/>
        <pc:sldMkLst>
          <pc:docMk/>
          <pc:sldMk cId="2365513312" sldId="271"/>
        </pc:sldMkLst>
        <pc:spChg chg="del mod ord">
          <ac:chgData name="Fares Makki" userId="d0c14dd2-ce13-49c4-820b-c6a5e60d5a8d" providerId="ADAL" clId="{190E5BF9-DA56-4E89-A802-847FC911DCEB}" dt="2026-02-24T05:00:41.439" v="885" actId="700"/>
          <ac:spMkLst>
            <pc:docMk/>
            <pc:sldMk cId="2365513312" sldId="271"/>
            <ac:spMk id="2" creationId="{9543C9FF-4EAB-48B8-B310-31C165849897}"/>
          </ac:spMkLst>
        </pc:spChg>
        <pc:spChg chg="del mod ord">
          <ac:chgData name="Fares Makki" userId="d0c14dd2-ce13-49c4-820b-c6a5e60d5a8d" providerId="ADAL" clId="{190E5BF9-DA56-4E89-A802-847FC911DCEB}" dt="2026-02-24T05:00:41.439" v="885" actId="700"/>
          <ac:spMkLst>
            <pc:docMk/>
            <pc:sldMk cId="2365513312" sldId="271"/>
            <ac:spMk id="3" creationId="{3E5F33A1-FFE5-4FBB-4913-F6C707499890}"/>
          </ac:spMkLst>
        </pc:spChg>
        <pc:spChg chg="add mod ord">
          <ac:chgData name="Fares Makki" userId="d0c14dd2-ce13-49c4-820b-c6a5e60d5a8d" providerId="ADAL" clId="{190E5BF9-DA56-4E89-A802-847FC911DCEB}" dt="2026-02-24T05:00:49.685" v="901" actId="20577"/>
          <ac:spMkLst>
            <pc:docMk/>
            <pc:sldMk cId="2365513312" sldId="271"/>
            <ac:spMk id="4" creationId="{D6C2C56F-1FC0-2E2D-104D-E5E11543D855}"/>
          </ac:spMkLst>
        </pc:spChg>
        <pc:spChg chg="add mod ord">
          <ac:chgData name="Fares Makki" userId="d0c14dd2-ce13-49c4-820b-c6a5e60d5a8d" providerId="ADAL" clId="{190E5BF9-DA56-4E89-A802-847FC911DCEB}" dt="2026-02-24T05:00:41.439" v="885" actId="700"/>
          <ac:spMkLst>
            <pc:docMk/>
            <pc:sldMk cId="2365513312" sldId="271"/>
            <ac:spMk id="5" creationId="{5472E197-C28F-DDA7-11ED-99292073B0C2}"/>
          </ac:spMkLst>
        </pc:spChg>
      </pc:sldChg>
      <pc:sldChg chg="addSp delSp modSp new mod modClrScheme chgLayout">
        <pc:chgData name="Fares Makki" userId="d0c14dd2-ce13-49c4-820b-c6a5e60d5a8d" providerId="ADAL" clId="{190E5BF9-DA56-4E89-A802-847FC911DCEB}" dt="2026-02-24T05:08:42.120" v="1507" actId="14734"/>
        <pc:sldMkLst>
          <pc:docMk/>
          <pc:sldMk cId="900721306" sldId="272"/>
        </pc:sldMkLst>
        <pc:spChg chg="del mod ord">
          <ac:chgData name="Fares Makki" userId="d0c14dd2-ce13-49c4-820b-c6a5e60d5a8d" providerId="ADAL" clId="{190E5BF9-DA56-4E89-A802-847FC911DCEB}" dt="2026-02-24T05:01:06.223" v="903" actId="700"/>
          <ac:spMkLst>
            <pc:docMk/>
            <pc:sldMk cId="900721306" sldId="272"/>
            <ac:spMk id="2" creationId="{121C8DDF-AAB1-F2B4-1743-53940E155103}"/>
          </ac:spMkLst>
        </pc:spChg>
        <pc:spChg chg="del mod ord">
          <ac:chgData name="Fares Makki" userId="d0c14dd2-ce13-49c4-820b-c6a5e60d5a8d" providerId="ADAL" clId="{190E5BF9-DA56-4E89-A802-847FC911DCEB}" dt="2026-02-24T05:01:06.223" v="903" actId="700"/>
          <ac:spMkLst>
            <pc:docMk/>
            <pc:sldMk cId="900721306" sldId="272"/>
            <ac:spMk id="3" creationId="{50DBADF5-F366-3773-B557-D014589A8FC5}"/>
          </ac:spMkLst>
        </pc:spChg>
        <pc:spChg chg="add mod ord">
          <ac:chgData name="Fares Makki" userId="d0c14dd2-ce13-49c4-820b-c6a5e60d5a8d" providerId="ADAL" clId="{190E5BF9-DA56-4E89-A802-847FC911DCEB}" dt="2026-02-24T05:01:19.552" v="917" actId="20577"/>
          <ac:spMkLst>
            <pc:docMk/>
            <pc:sldMk cId="900721306" sldId="272"/>
            <ac:spMk id="4" creationId="{C93C5CB9-E633-537D-849C-5A1BAE907777}"/>
          </ac:spMkLst>
        </pc:spChg>
        <pc:spChg chg="add mod ord">
          <ac:chgData name="Fares Makki" userId="d0c14dd2-ce13-49c4-820b-c6a5e60d5a8d" providerId="ADAL" clId="{190E5BF9-DA56-4E89-A802-847FC911DCEB}" dt="2026-02-24T05:06:41.076" v="1417" actId="20577"/>
          <ac:spMkLst>
            <pc:docMk/>
            <pc:sldMk cId="900721306" sldId="272"/>
            <ac:spMk id="5" creationId="{EBB656E1-2F91-CE16-A433-ED3CDED41F2F}"/>
          </ac:spMkLst>
        </pc:spChg>
        <pc:graphicFrameChg chg="add mod modGraphic">
          <ac:chgData name="Fares Makki" userId="d0c14dd2-ce13-49c4-820b-c6a5e60d5a8d" providerId="ADAL" clId="{190E5BF9-DA56-4E89-A802-847FC911DCEB}" dt="2026-02-24T05:08:42.120" v="1507" actId="14734"/>
          <ac:graphicFrameMkLst>
            <pc:docMk/>
            <pc:sldMk cId="900721306" sldId="272"/>
            <ac:graphicFrameMk id="6" creationId="{0857AEA1-37F9-0897-9259-43D23A133B33}"/>
          </ac:graphicFrameMkLst>
        </pc:graphicFrameChg>
      </pc:sldChg>
      <pc:sldChg chg="modSp new mod">
        <pc:chgData name="Fares Makki" userId="d0c14dd2-ce13-49c4-820b-c6a5e60d5a8d" providerId="ADAL" clId="{190E5BF9-DA56-4E89-A802-847FC911DCEB}" dt="2026-02-24T05:12:43.479" v="1838" actId="20577"/>
        <pc:sldMkLst>
          <pc:docMk/>
          <pc:sldMk cId="2988826057" sldId="273"/>
        </pc:sldMkLst>
        <pc:spChg chg="mod">
          <ac:chgData name="Fares Makki" userId="d0c14dd2-ce13-49c4-820b-c6a5e60d5a8d" providerId="ADAL" clId="{190E5BF9-DA56-4E89-A802-847FC911DCEB}" dt="2026-02-24T05:10:06.021" v="1530" actId="5793"/>
          <ac:spMkLst>
            <pc:docMk/>
            <pc:sldMk cId="2988826057" sldId="273"/>
            <ac:spMk id="2" creationId="{07A3544A-5D5B-360E-37F1-77A808F2C69F}"/>
          </ac:spMkLst>
        </pc:spChg>
        <pc:spChg chg="mod">
          <ac:chgData name="Fares Makki" userId="d0c14dd2-ce13-49c4-820b-c6a5e60d5a8d" providerId="ADAL" clId="{190E5BF9-DA56-4E89-A802-847FC911DCEB}" dt="2026-02-24T05:12:43.479" v="1838" actId="20577"/>
          <ac:spMkLst>
            <pc:docMk/>
            <pc:sldMk cId="2988826057" sldId="273"/>
            <ac:spMk id="3" creationId="{55FB6C42-4667-22EE-2A8D-6F9503A414C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6B0BD7-C53A-4593-B4C5-B6B9852F5425}" type="datetimeFigureOut">
              <a:rPr lang="sv-SE" smtClean="0"/>
              <a:t>2026-02-23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33854F-275F-4F3F-8FBB-682EBCE273E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40264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33854F-275F-4F3F-8FBB-682EBCE273E8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24713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1" dirty="0"/>
              <a:t>Tjocktarmen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b="0" dirty="0"/>
              <a:t>Tunntarmen mynnar (”</a:t>
            </a:r>
            <a:r>
              <a:rPr lang="sv-SE" b="0" dirty="0" err="1"/>
              <a:t>feeds</a:t>
            </a:r>
            <a:r>
              <a:rPr lang="sv-SE" b="0" dirty="0"/>
              <a:t> </a:t>
            </a:r>
            <a:r>
              <a:rPr lang="sv-SE" b="0" dirty="0" err="1"/>
              <a:t>into</a:t>
            </a:r>
            <a:r>
              <a:rPr lang="sv-SE" b="0" dirty="0"/>
              <a:t>”) i tjocktarmen som är ca 1m lång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b="0" dirty="0"/>
              <a:t>Där finns även </a:t>
            </a:r>
            <a:r>
              <a:rPr lang="sv-SE" b="0" i="1" dirty="0"/>
              <a:t>blindtarmen </a:t>
            </a:r>
            <a:r>
              <a:rPr lang="sv-SE" b="0" i="0" dirty="0"/>
              <a:t>med sitt </a:t>
            </a:r>
            <a:r>
              <a:rPr lang="sv-SE" b="0" i="1" dirty="0"/>
              <a:t>appendix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sv-SE" b="0" i="0" dirty="0"/>
              <a:t>Hos människor har blindtarmen ingen funktion (bevis för evolution), men hos växtätare är den lång och rikligt med bakterier som spjälkar cellulosa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v-SE" b="0" i="0" dirty="0"/>
              <a:t>Tarminnehållet består till ca 80% vatten när den kommer till tjocktarmen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v-SE" b="0" i="0" dirty="0"/>
              <a:t>Upptag </a:t>
            </a:r>
            <a:r>
              <a:rPr lang="sv-SE" b="0" i="0"/>
              <a:t>av vatten </a:t>
            </a:r>
            <a:endParaRPr lang="sv-SE" b="0" i="0" dirty="0"/>
          </a:p>
          <a:p>
            <a:pPr marL="0" lvl="0" indent="0">
              <a:buFont typeface="Arial" panose="020B0604020202020204" pitchFamily="34" charset="0"/>
              <a:buNone/>
            </a:pPr>
            <a:endParaRPr lang="sv-SE" b="0" i="0" dirty="0"/>
          </a:p>
          <a:p>
            <a:pPr marL="0" lvl="0" indent="0">
              <a:buFont typeface="Arial" panose="020B0604020202020204" pitchFamily="34" charset="0"/>
              <a:buNone/>
            </a:pPr>
            <a:r>
              <a:rPr lang="sv-SE" b="1" i="0" dirty="0"/>
              <a:t>Ändtarmen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v-SE" b="0" i="0" dirty="0"/>
              <a:t>Innehållet från tjocktarmen töms genom analöppningen.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v-SE" b="0" i="0" dirty="0"/>
              <a:t>Tömningen regleras av två ringmuskler (en inre icke viljestyrd och en yttre som vi påverkar med viljan)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v-SE" b="0" i="0" dirty="0"/>
              <a:t>När inre slappnar av och öppnar känner vi ett trängande behov av att uppsöka en toalett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sv-SE" b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6197D-7F66-48F8-8182-8E658C2ACE51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14512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9505A3-09C1-866C-C03C-FCC59BFBBF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A40A2102-3A91-473F-3C22-F7056C3C43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01894C4B-0A83-2903-675B-0840408914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455FA59B-F363-1C0C-AE3B-8DEF3E8C6C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6197D-7F66-48F8-8182-8E658C2ACE51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0181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518B53-B05B-0E34-A2BE-CB07FAD3F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76C25A8E-A2EB-9D39-7729-B7314CC500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F8A6930D-349B-CD3B-75F1-62F7D79A68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sv-SE" sz="1200" b="1" dirty="0"/>
              <a:t>Munhåla</a:t>
            </a:r>
            <a:r>
              <a:rPr lang="sv-SE" sz="1200" dirty="0"/>
              <a:t>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v-SE" sz="1200" dirty="0"/>
              <a:t>där matspjälkning börjar både mekanisk (tänder) och kemisk (saliv som innehåller slemämnet </a:t>
            </a:r>
            <a:r>
              <a:rPr lang="sv-SE" sz="1200" b="1" i="1" dirty="0"/>
              <a:t>mucin</a:t>
            </a:r>
            <a:r>
              <a:rPr lang="sv-SE" sz="1200" dirty="0"/>
              <a:t> (smörja födan) och </a:t>
            </a:r>
            <a:r>
              <a:rPr lang="sv-SE" sz="1200" b="1" i="1" dirty="0"/>
              <a:t>amylas</a:t>
            </a:r>
            <a:r>
              <a:rPr lang="sv-SE" sz="1200" dirty="0"/>
              <a:t>)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v-SE" sz="1200" i="1" dirty="0"/>
              <a:t>Finns också bakterier som bildar mjölksyra som neutraliseras av vätekarbonatjoner som ingår i saliv = minskar risk för att syror ska angripa tändernas emalj och orsaka karies. 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sv-SE" sz="1200" b="1" i="0" dirty="0"/>
          </a:p>
          <a:p>
            <a:pPr marL="0" lvl="0" indent="0">
              <a:buFont typeface="Arial" panose="020B0604020202020204" pitchFamily="34" charset="0"/>
              <a:buNone/>
            </a:pPr>
            <a:r>
              <a:rPr lang="sv-SE" sz="1200" b="1" i="0" dirty="0"/>
              <a:t>Tungan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v-SE" sz="1200" i="0" dirty="0"/>
              <a:t>På tungan finns sinnesceller som reagerar för vissa ämnen som är lösta i saliven. Sinnesceller sitter i små grupper som kallas smaklökar: sött, salt, surt, beskt, </a:t>
            </a:r>
            <a:r>
              <a:rPr lang="sv-SE" sz="1200" i="0" dirty="0" err="1"/>
              <a:t>umami</a:t>
            </a:r>
            <a:r>
              <a:rPr lang="sv-SE" sz="1200" i="0" dirty="0"/>
              <a:t> (grundsmakerna)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v-SE" sz="1200" i="0" dirty="0"/>
              <a:t>Smak är också påverkat av luktsinne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v-SE" sz="1200" i="0" dirty="0"/>
              <a:t>När vi sväljer pressar tungan maten bakåt så att den kommer i kontakt med svalget som utlöser en </a:t>
            </a:r>
            <a:r>
              <a:rPr lang="sv-SE" sz="1200" i="1" dirty="0"/>
              <a:t>sväljreflex</a:t>
            </a:r>
            <a:r>
              <a:rPr lang="sv-SE" sz="1200" i="0" dirty="0"/>
              <a:t> och sedan fortsätter en våg av muskelrörelser i </a:t>
            </a:r>
            <a:r>
              <a:rPr lang="sv-SE" sz="1200" b="1" i="0" dirty="0"/>
              <a:t>matstrupens</a:t>
            </a:r>
            <a:r>
              <a:rPr lang="sv-SE" sz="1200" i="0" dirty="0"/>
              <a:t> vägg som pressar maten mot magsäcken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sz="1200" i="0" dirty="0"/>
              <a:t>Kallas </a:t>
            </a:r>
            <a:r>
              <a:rPr lang="sv-SE" sz="1200" i="1" dirty="0"/>
              <a:t>peristaltiska rörelser </a:t>
            </a:r>
            <a:endParaRPr lang="sv-SE" sz="1200" i="0" dirty="0"/>
          </a:p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5E2C5AC-5E38-8753-5FAD-C81EC98CE5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6197D-7F66-48F8-8182-8E658C2ACE51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60389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04FB5-4EDA-8AA3-D303-B5E6440ECE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DD706CEB-30F0-6A6F-164D-5D0A160314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18F27940-1507-3AA1-4CC7-FD36D8189A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1" dirty="0"/>
              <a:t>Gå vidare 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672D3191-C52B-74A7-8A59-31848E81AD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6197D-7F66-48F8-8182-8E658C2ACE51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552817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sv-SE" sz="1200" b="1" dirty="0"/>
              <a:t>Magsäck</a:t>
            </a:r>
            <a:r>
              <a:rPr lang="sv-SE" sz="1200" dirty="0"/>
              <a:t>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v-SE" sz="1200" dirty="0"/>
              <a:t>Övre och nedre magmunnen som öppnar och stänger med hjälp av ringmuskler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v-SE" sz="1200" dirty="0"/>
              <a:t>Muskelrik vägg som knådar maten och får den att blandas med </a:t>
            </a:r>
            <a:r>
              <a:rPr lang="sv-SE" sz="1200" i="1" dirty="0"/>
              <a:t>magsaft</a:t>
            </a:r>
            <a:r>
              <a:rPr lang="sv-SE" sz="1200" dirty="0"/>
              <a:t> (saltsyra, enzymet </a:t>
            </a:r>
            <a:r>
              <a:rPr lang="sv-SE" sz="1200" i="1" dirty="0"/>
              <a:t>pepsin</a:t>
            </a:r>
            <a:r>
              <a:rPr lang="sv-SE" sz="1200" i="0" dirty="0"/>
              <a:t> och slem</a:t>
            </a:r>
            <a:r>
              <a:rPr lang="sv-SE" sz="1200" dirty="0"/>
              <a:t>).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v-SE" sz="1200" i="0" dirty="0"/>
              <a:t>Saltsyra</a:t>
            </a:r>
            <a:r>
              <a:rPr lang="sv-SE" sz="1200" dirty="0"/>
              <a:t> tar död på de flesta bakterier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v-SE" sz="1200" i="0" dirty="0"/>
              <a:t>Pepsin spjälkar proteiner som har </a:t>
            </a:r>
            <a:r>
              <a:rPr lang="sv-SE" sz="1200" i="1" dirty="0"/>
              <a:t>denaturerat</a:t>
            </a:r>
            <a:r>
              <a:rPr lang="sv-SE" sz="1200" i="0" dirty="0"/>
              <a:t> i det sura miljön (saltsyra har pH 1,5) 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6197D-7F66-48F8-8182-8E658C2ACE51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554783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sv-SE" sz="1200" b="1" dirty="0"/>
              <a:t>Tunntarmen</a:t>
            </a:r>
            <a:r>
              <a:rPr lang="sv-SE" sz="1200" dirty="0"/>
              <a:t>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v-SE" sz="1200" dirty="0"/>
              <a:t>delat upp i tre delar. Första delen kallas även </a:t>
            </a:r>
            <a:r>
              <a:rPr lang="sv-SE" sz="1200" b="1" i="1" dirty="0"/>
              <a:t>tolvfingertarmen</a:t>
            </a:r>
            <a:r>
              <a:rPr lang="sv-SE" sz="1200" dirty="0"/>
              <a:t>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sz="1200" dirty="0"/>
              <a:t>Födan blandas med bukspott från bukspottkörteln (</a:t>
            </a:r>
            <a:r>
              <a:rPr lang="sv-SE" sz="1200" dirty="0" err="1"/>
              <a:t>pancreas</a:t>
            </a:r>
            <a:r>
              <a:rPr lang="sv-SE" sz="1200" dirty="0"/>
              <a:t>) som är basiskt och neutraliserar saltsyra från magsaft. Bukspott innehåller också en blandning av enzymer: 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sv-SE" sz="1200" dirty="0" err="1"/>
              <a:t>Trypsin</a:t>
            </a:r>
            <a:r>
              <a:rPr lang="sv-SE" sz="1200" dirty="0"/>
              <a:t> – fortsätter sönderdelning av proteiner (i högre pH jämfört med pepsin) till korta peptider 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sv-SE" sz="1200" dirty="0"/>
              <a:t>Amylas – spjälkning av stärkelse till </a:t>
            </a:r>
            <a:r>
              <a:rPr lang="sv-SE" sz="1200" dirty="0" err="1"/>
              <a:t>disackarider</a:t>
            </a:r>
            <a:r>
              <a:rPr lang="sv-SE" sz="1200" dirty="0"/>
              <a:t> 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sv-SE" sz="1200" dirty="0"/>
              <a:t>Lipas – spjälkar fettmolekyler till glycerol och fettsyror 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sv-SE" sz="1200" dirty="0"/>
              <a:t>Födan blandas också med galla från levern 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sv-SE" sz="1200" dirty="0"/>
              <a:t>Gallan bildas i levern och lagras i gallblåsan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sv-SE" sz="1200" dirty="0"/>
              <a:t>Gallan innehåller gallsalter som levern bildar av kolesterol. Gallsalter finfördelar fett till ytterst små fettdroppar 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sv-SE" sz="1200" dirty="0"/>
              <a:t>Gallan innehåller också gallfärgämnet </a:t>
            </a:r>
            <a:r>
              <a:rPr lang="sv-SE" sz="1200" dirty="0" err="1"/>
              <a:t>bilirubin</a:t>
            </a:r>
            <a:r>
              <a:rPr lang="sv-SE" sz="1200" dirty="0"/>
              <a:t> som bildas vid nedbrytning av röda blodkroppar och ger avföring sin brunaktig färg 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sv-SE" sz="1200" dirty="0"/>
              <a:t>Om halten kolesterol i gallan blir för stor i förhållande till koncentration gallsalter börjar kolesterol falla ut som gallstenar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6197D-7F66-48F8-8182-8E658C2ACE51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690300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09769B-994E-CB19-2AD2-CBABCA535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08E5E381-1FAD-C372-F923-DB4CF0B496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C18F6914-6D40-E001-953D-F8B9D8E557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sv-SE" sz="1200" b="1" dirty="0"/>
              <a:t>Gå vidare </a:t>
            </a:r>
            <a:endParaRPr lang="sv-SE" sz="1200" dirty="0"/>
          </a:p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6438C14D-58B1-04B7-B1A8-2C8BF82222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6197D-7F66-48F8-8182-8E658C2ACE51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497454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2B6292-2D51-2F0D-0740-1FB6CFF6F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571DCF9B-7246-E9CF-3811-326E11DD6B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DC754E3F-4223-CFC5-3886-34906F6892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sv-SE" sz="1200" b="1" dirty="0"/>
              <a:t>Tunntarmen</a:t>
            </a:r>
            <a:r>
              <a:rPr lang="sv-SE" sz="1200" dirty="0"/>
              <a:t>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v-SE" sz="1200" dirty="0"/>
              <a:t>Tolvfingertarmen övergår till resterande av tarmen som är ca 5m lång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v-SE" sz="1200" dirty="0"/>
              <a:t>Tarmsaft utsöndras som gör tarminnehållet lättflytande som möjliggör peristaltiska </a:t>
            </a:r>
            <a:r>
              <a:rPr lang="sv-SE" sz="1200" dirty="0" err="1"/>
              <a:t>musklelrörelser</a:t>
            </a:r>
            <a:r>
              <a:rPr lang="sv-SE" sz="1200" dirty="0"/>
              <a:t>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v-SE" sz="1200" dirty="0"/>
              <a:t>Spjälkning av födoämnen slutförs och näringsupptaget till blodet och lymfan sker </a:t>
            </a:r>
          </a:p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D76C076-76FE-478D-1B44-F585042B1F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6197D-7F66-48F8-8182-8E658C2ACE51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246867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E33206-BBB8-F06F-44EB-2BCE45AC0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674221E9-DA39-0495-45AE-8E1E9C0C2F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0DD82BAE-CB01-0037-7186-783AD8CA00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sv-SE" sz="1200" b="1" dirty="0"/>
              <a:t>Veck och tarmludd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v-SE" sz="1200" dirty="0"/>
              <a:t>Tunntarmens vägg är kraftigt veckad (första animering)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v-SE" sz="1200" dirty="0"/>
              <a:t>Vecken är försedda med millimeterlånga utskott som kallas </a:t>
            </a:r>
            <a:r>
              <a:rPr lang="sv-SE" sz="1200" i="1" dirty="0"/>
              <a:t>tarmludd</a:t>
            </a:r>
            <a:r>
              <a:rPr lang="sv-SE" sz="1200" i="0" dirty="0"/>
              <a:t> (</a:t>
            </a:r>
            <a:r>
              <a:rPr lang="sv-SE" sz="1200" i="0" dirty="0" err="1"/>
              <a:t>villi</a:t>
            </a:r>
            <a:r>
              <a:rPr lang="sv-SE" sz="1200" i="0" dirty="0"/>
              <a:t>) (andra animering)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v-SE" sz="1200" i="0" dirty="0"/>
              <a:t>Dessutom bildar cellmembranet hos varje epitelcell små veck som heter </a:t>
            </a:r>
            <a:r>
              <a:rPr lang="sv-SE" sz="1200" i="1" dirty="0" err="1"/>
              <a:t>mikrovilli</a:t>
            </a:r>
            <a:r>
              <a:rPr lang="sv-SE" sz="1200" i="0" dirty="0"/>
              <a:t> (tredje animering)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v-SE" sz="1200" i="0" dirty="0"/>
              <a:t>Allt detta gör att tarmväggens totala area är mycket stor = påskyndad näringsupptaget </a:t>
            </a:r>
            <a:endParaRPr lang="sv-SE" sz="1200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C911234-1B09-913F-2AF7-60F7BCB16E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6197D-7F66-48F8-8182-8E658C2ACE51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22774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D3DCAF8-4AB7-0A6F-39DF-8590E33B5A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C26CF5CC-50F9-A66A-0A6B-617AB557F4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DAE40BA-B20F-39B4-1867-8BD64EE47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63D6A-6B5E-4B75-8ED5-C76C72DD7A33}" type="datetimeFigureOut">
              <a:rPr lang="sv-SE" smtClean="0"/>
              <a:t>2026-02-23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A3F4277-8099-C667-64CB-BEC3769D9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6937DD7-0354-4894-C499-E398FF95F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857A4-785C-439E-A493-FF83D5ADCA4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99722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E9B4B63-FF86-E8EB-CE57-56175A852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FC820367-7473-E096-1FBB-A0C0C9F9C1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ADF76E6-816B-B740-BBBC-9D34FD174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63D6A-6B5E-4B75-8ED5-C76C72DD7A33}" type="datetimeFigureOut">
              <a:rPr lang="sv-SE" smtClean="0"/>
              <a:t>2026-02-23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E1DC4B5-B727-4CEB-09A6-1D46D6117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8B91288-F8DE-AC15-E53C-ABB4AC3E5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857A4-785C-439E-A493-FF83D5ADCA4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16964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F9785495-F5E9-CF67-3B7B-2F18EEEF85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31CC95EA-9B71-87C7-877E-B0F4DA8D5B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00B1277-CAA2-29CB-AB25-00876C97A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63D6A-6B5E-4B75-8ED5-C76C72DD7A33}" type="datetimeFigureOut">
              <a:rPr lang="sv-SE" smtClean="0"/>
              <a:t>2026-02-23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F5EC8D9-1D54-C7D5-04B4-7AB8B3AF1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C589DE3-757F-F11E-6FA3-6550AC4E1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857A4-785C-439E-A493-FF83D5ADCA4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84066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FF1BDE1-D15F-DAB6-321A-D9F361AB1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41A296D-8DC4-3801-DC72-1FDA40D80B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D53951E-9A8C-8E25-8E27-C0D4FAA1E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63D6A-6B5E-4B75-8ED5-C76C72DD7A33}" type="datetimeFigureOut">
              <a:rPr lang="sv-SE" smtClean="0"/>
              <a:t>2026-02-23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832E7E3-025E-1DDE-22FF-F1A3CB861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D84770C-88F7-9FF9-BA87-C1C3B6651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857A4-785C-439E-A493-FF83D5ADCA4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74221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E03F341-053D-9737-38BE-4A221FF25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23A3BD5-2F07-B67C-5B60-67DBA7AEF8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0911C7D-96FB-EEEF-08AA-929323EDE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63D6A-6B5E-4B75-8ED5-C76C72DD7A33}" type="datetimeFigureOut">
              <a:rPr lang="sv-SE" smtClean="0"/>
              <a:t>2026-02-23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0B1A90D-6805-6ED3-CC3B-48F517B33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FC4EA56-50ED-4047-BEF5-E7BA23383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857A4-785C-439E-A493-FF83D5ADCA4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164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5104309-A23F-8DB0-9E1A-C5517DF44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A549CD5-E27D-2060-68F5-9D3EC7FE3C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88932B2C-D0CA-DD2C-9F94-A31BA22C54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0036FED4-0982-5C2A-EF9D-B66FACC5C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63D6A-6B5E-4B75-8ED5-C76C72DD7A33}" type="datetimeFigureOut">
              <a:rPr lang="sv-SE" smtClean="0"/>
              <a:t>2026-02-23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2F8E5F65-AF6D-C6D7-C8AE-AF490BD63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55BF322-B0DA-4CA7-868F-37348A68B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857A4-785C-439E-A493-FF83D5ADCA4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09577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FE4C8FE-925D-5FF3-06F1-1EDB5B083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6E7F5C9-6A0F-9D16-8822-6BA90F0B85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35F89C67-D80E-DA90-F65C-FC07C3DF1A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1170D462-9A53-9C46-7658-EBAABFEB63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E72AD27-0D46-ECFF-41B5-89F94B6221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03010F42-19DC-B9A7-563E-B23456F51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63D6A-6B5E-4B75-8ED5-C76C72DD7A33}" type="datetimeFigureOut">
              <a:rPr lang="sv-SE" smtClean="0"/>
              <a:t>2026-02-23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8B8AE621-7B9F-BEC6-5B47-0BF978710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FDD20169-94F0-C873-B741-8FCD4C083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857A4-785C-439E-A493-FF83D5ADCA4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69041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1FEC696-35D6-DDBC-4B8A-AA8511C2C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64F08E8F-7C1E-D4DF-83F5-0A489E9C6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63D6A-6B5E-4B75-8ED5-C76C72DD7A33}" type="datetimeFigureOut">
              <a:rPr lang="sv-SE" smtClean="0"/>
              <a:t>2026-02-23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15A35F99-1454-3442-FBA3-CF1BD8BEB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ACCDB606-441B-6FF2-0A68-B9B7C2B32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857A4-785C-439E-A493-FF83D5ADCA4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8350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07C93308-3D65-F4FA-2529-4A3F63613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63D6A-6B5E-4B75-8ED5-C76C72DD7A33}" type="datetimeFigureOut">
              <a:rPr lang="sv-SE" smtClean="0"/>
              <a:t>2026-02-23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4FC642E0-0068-C2D6-8F92-6544F7818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6DC79FA-54B6-3E61-DC2A-D1991942B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857A4-785C-439E-A493-FF83D5ADCA4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08591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6F6B635-A8FB-D93C-9A78-DA2A6ACA0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556CD8D-8617-25B6-BD6E-F3D47E5BF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9EB8554-6F2D-44B5-45EA-B5B0B0E16F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3A3B016-E3C3-7B21-90C6-DC5917DEA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63D6A-6B5E-4B75-8ED5-C76C72DD7A33}" type="datetimeFigureOut">
              <a:rPr lang="sv-SE" smtClean="0"/>
              <a:t>2026-02-23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11C3E775-56E6-8F33-4522-A2BE50A85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9497A662-0D80-FF8F-D228-3280DCB9F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857A4-785C-439E-A493-FF83D5ADCA4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94701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17450AA-42D5-01EF-2F85-CE4CCCBD0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E829BF0B-F42A-BAB2-0DEC-CFB2A4E073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4DFAD8F-E657-B91A-D191-FB55922E6E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027B5ADB-1DA0-9CB5-2A44-1545F4CB9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63D6A-6B5E-4B75-8ED5-C76C72DD7A33}" type="datetimeFigureOut">
              <a:rPr lang="sv-SE" smtClean="0"/>
              <a:t>2026-02-23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F400069F-C928-E280-1F7B-50A4AB81A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5111ECB9-A568-E44C-DC99-270E5391D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857A4-785C-439E-A493-FF83D5ADCA4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19118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2E1D01EF-C75E-B455-EF0E-3E5E156F2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7950631-EDF8-DB6D-E684-75A948E74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1ECDA02-C088-1304-E634-BB54932B08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B63D6A-6B5E-4B75-8ED5-C76C72DD7A33}" type="datetimeFigureOut">
              <a:rPr lang="sv-SE" smtClean="0"/>
              <a:t>2026-02-23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E040B04-3819-E7EA-5E4C-29F181A49E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81BDE06-E408-6E18-BEEC-B80147E8B7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6857A4-785C-439E-A493-FF83D5ADCA4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513877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B2C3C76-E515-DC07-CCE6-75C9A4ACDB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Naturkunskap 2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1852FDAC-F3B1-FC80-3FFF-D5CC71AD83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Organsystem </a:t>
            </a:r>
          </a:p>
        </p:txBody>
      </p:sp>
    </p:spTree>
    <p:extLst>
      <p:ext uri="{BB962C8B-B14F-4D97-AF65-F5344CB8AC3E}">
        <p14:creationId xmlns:p14="http://schemas.microsoft.com/office/powerpoint/2010/main" val="178606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79CCD2-4326-399D-5EF4-83D12ABB0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 descr="En bild som visar text, papper, bok, Pappersprodukt&#10;&#10;AI-genererat innehåll kan vara felaktigt.">
            <a:extLst>
              <a:ext uri="{FF2B5EF4-FFF2-40B4-BE49-F238E27FC236}">
                <a16:creationId xmlns:a16="http://schemas.microsoft.com/office/drawing/2014/main" id="{8357550A-07A2-5804-FAED-16889E2D64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2" t="18300" r="23541" b="22035"/>
          <a:stretch>
            <a:fillRect/>
          </a:stretch>
        </p:blipFill>
        <p:spPr>
          <a:xfrm rot="5400000">
            <a:off x="2667000" y="312351"/>
            <a:ext cx="6858000" cy="6233298"/>
          </a:xfrm>
        </p:spPr>
      </p:pic>
    </p:spTree>
    <p:extLst>
      <p:ext uri="{BB962C8B-B14F-4D97-AF65-F5344CB8AC3E}">
        <p14:creationId xmlns:p14="http://schemas.microsoft.com/office/powerpoint/2010/main" val="6761050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 descr="En bild som visar text, papper, bok, Pappersprodukt&#10;&#10;AI-genererat innehåll kan vara felaktigt.">
            <a:extLst>
              <a:ext uri="{FF2B5EF4-FFF2-40B4-BE49-F238E27FC236}">
                <a16:creationId xmlns:a16="http://schemas.microsoft.com/office/drawing/2014/main" id="{D4B12F27-E2AB-122E-9AB7-9405835880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53" t="17899" r="38957" b="24841"/>
          <a:stretch>
            <a:fillRect/>
          </a:stretch>
        </p:blipFill>
        <p:spPr>
          <a:xfrm rot="5400000">
            <a:off x="4138993" y="-2667625"/>
            <a:ext cx="3915263" cy="12193249"/>
          </a:xfrm>
        </p:spPr>
      </p:pic>
    </p:spTree>
    <p:extLst>
      <p:ext uri="{BB962C8B-B14F-4D97-AF65-F5344CB8AC3E}">
        <p14:creationId xmlns:p14="http://schemas.microsoft.com/office/powerpoint/2010/main" val="33607000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 descr="En bild som visar text, rita, Barnkonst, konst&#10;&#10;AI-genererat innehåll kan vara felaktigt.">
            <a:extLst>
              <a:ext uri="{FF2B5EF4-FFF2-40B4-BE49-F238E27FC236}">
                <a16:creationId xmlns:a16="http://schemas.microsoft.com/office/drawing/2014/main" id="{0DE02B23-DFF0-6380-2782-96F2802A92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3" t="15912" r="31445" b="27093"/>
          <a:stretch>
            <a:fillRect/>
          </a:stretch>
        </p:blipFill>
        <p:spPr>
          <a:xfrm rot="5400000">
            <a:off x="2673587" y="808735"/>
            <a:ext cx="6844825" cy="5253705"/>
          </a:xfrm>
        </p:spPr>
      </p:pic>
    </p:spTree>
    <p:extLst>
      <p:ext uri="{BB962C8B-B14F-4D97-AF65-F5344CB8AC3E}">
        <p14:creationId xmlns:p14="http://schemas.microsoft.com/office/powerpoint/2010/main" val="36154240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74558A-B58A-C63A-B47E-55B6C4BE16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 descr="En bild som visar text, papper, bok, Pappersprodukt&#10;&#10;AI-genererat innehåll kan vara felaktigt.">
            <a:extLst>
              <a:ext uri="{FF2B5EF4-FFF2-40B4-BE49-F238E27FC236}">
                <a16:creationId xmlns:a16="http://schemas.microsoft.com/office/drawing/2014/main" id="{9D527E1D-73CB-21DB-E915-441F9B957C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0" t="17898" r="23224" b="21887"/>
          <a:stretch>
            <a:fillRect/>
          </a:stretch>
        </p:blipFill>
        <p:spPr>
          <a:xfrm rot="5400000">
            <a:off x="2668778" y="432562"/>
            <a:ext cx="6854444" cy="5989320"/>
          </a:xfrm>
        </p:spPr>
      </p:pic>
    </p:spTree>
    <p:extLst>
      <p:ext uri="{BB962C8B-B14F-4D97-AF65-F5344CB8AC3E}">
        <p14:creationId xmlns:p14="http://schemas.microsoft.com/office/powerpoint/2010/main" val="11102294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E880CD-1592-5B11-97CA-7467FC026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 descr="En bild som visar text, papper, bok, Pappersprodukt&#10;&#10;AI-genererat innehåll kan vara felaktigt.">
            <a:extLst>
              <a:ext uri="{FF2B5EF4-FFF2-40B4-BE49-F238E27FC236}">
                <a16:creationId xmlns:a16="http://schemas.microsoft.com/office/drawing/2014/main" id="{BF0ED544-A5E9-775F-ACEE-2F53B98C91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03" t="17898" r="27958" b="21887"/>
          <a:stretch>
            <a:fillRect/>
          </a:stretch>
        </p:blipFill>
        <p:spPr>
          <a:xfrm rot="5400000">
            <a:off x="3337607" y="-2667782"/>
            <a:ext cx="5518353" cy="12193564"/>
          </a:xfrm>
        </p:spPr>
      </p:pic>
    </p:spTree>
    <p:extLst>
      <p:ext uri="{BB962C8B-B14F-4D97-AF65-F5344CB8AC3E}">
        <p14:creationId xmlns:p14="http://schemas.microsoft.com/office/powerpoint/2010/main" val="4198730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E64EA3-3CEF-E839-A4B5-D5FE7B3D3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text, bok, rita, papper&#10;&#10;AI-genererat innehåll kan vara felaktigt.">
            <a:extLst>
              <a:ext uri="{FF2B5EF4-FFF2-40B4-BE49-F238E27FC236}">
                <a16:creationId xmlns:a16="http://schemas.microsoft.com/office/drawing/2014/main" id="{3BB984D5-07E6-0EC9-99E6-A66965F618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03" t="29059" r="7287" b="31314"/>
          <a:stretch>
            <a:fillRect/>
          </a:stretch>
        </p:blipFill>
        <p:spPr>
          <a:xfrm rot="5400000">
            <a:off x="261205" y="1010445"/>
            <a:ext cx="4024281" cy="4379591"/>
          </a:xfrm>
          <a:prstGeom prst="rect">
            <a:avLst/>
          </a:prstGeom>
        </p:spPr>
      </p:pic>
      <p:pic>
        <p:nvPicPr>
          <p:cNvPr id="8" name="Bildobjekt 7" descr="En bild som visar text, bok, rita, papper&#10;&#10;AI-genererat innehåll kan vara felaktigt.">
            <a:extLst>
              <a:ext uri="{FF2B5EF4-FFF2-40B4-BE49-F238E27FC236}">
                <a16:creationId xmlns:a16="http://schemas.microsoft.com/office/drawing/2014/main" id="{8C804315-D076-6965-9C39-7E20DF913C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" t="27515" r="77977" b="38380"/>
          <a:stretch>
            <a:fillRect/>
          </a:stretch>
        </p:blipFill>
        <p:spPr>
          <a:xfrm rot="5400000">
            <a:off x="8913511" y="1594776"/>
            <a:ext cx="2721430" cy="3668448"/>
          </a:xfrm>
          <a:prstGeom prst="rect">
            <a:avLst/>
          </a:prstGeom>
        </p:spPr>
      </p:pic>
      <p:pic>
        <p:nvPicPr>
          <p:cNvPr id="4" name="Bildobjekt 3" descr="En bild som visar text, bok, rita, papper&#10;&#10;AI-genererat innehåll kan vara felaktigt.">
            <a:extLst>
              <a:ext uri="{FF2B5EF4-FFF2-40B4-BE49-F238E27FC236}">
                <a16:creationId xmlns:a16="http://schemas.microsoft.com/office/drawing/2014/main" id="{E73A871F-1250-0A0C-D6A5-AEFEF0024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0" t="32319" r="34912" b="31313"/>
          <a:stretch>
            <a:fillRect/>
          </a:stretch>
        </p:blipFill>
        <p:spPr>
          <a:xfrm rot="5400000">
            <a:off x="3991953" y="1421062"/>
            <a:ext cx="4919236" cy="355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66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8C1D9D8-8EA4-8D5B-E71F-7DB933F37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bok&#10;&#10;AI-genererat innehåll kan vara felaktigt.">
            <a:extLst>
              <a:ext uri="{FF2B5EF4-FFF2-40B4-BE49-F238E27FC236}">
                <a16:creationId xmlns:a16="http://schemas.microsoft.com/office/drawing/2014/main" id="{5E9D3047-7648-8E0A-DB34-CE24CC689F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0" t="24992" r="27904" b="27660"/>
          <a:stretch>
            <a:fillRect/>
          </a:stretch>
        </p:blipFill>
        <p:spPr>
          <a:xfrm rot="5400000">
            <a:off x="2667000" y="944725"/>
            <a:ext cx="6858000" cy="4968550"/>
          </a:xfrm>
        </p:spPr>
      </p:pic>
    </p:spTree>
    <p:extLst>
      <p:ext uri="{BB962C8B-B14F-4D97-AF65-F5344CB8AC3E}">
        <p14:creationId xmlns:p14="http://schemas.microsoft.com/office/powerpoint/2010/main" val="984120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2DE3E7A-F57E-D52E-1382-E9DAE5218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/>
              <a:t>Cell </a:t>
            </a:r>
            <a:r>
              <a:rPr lang="sv-SE" dirty="0">
                <a:sym typeface="Wingdings" panose="05000000000000000000" pitchFamily="2" charset="2"/>
              </a:rPr>
              <a:t> Organism </a:t>
            </a:r>
            <a:endParaRPr lang="sv-SE" dirty="0"/>
          </a:p>
        </p:txBody>
      </p:sp>
      <p:pic>
        <p:nvPicPr>
          <p:cNvPr id="1026" name="Picture 2" descr="384 tusen Organ cells royaltyfria bilder, stockfoton och stockbilder |  Shutterstock">
            <a:extLst>
              <a:ext uri="{FF2B5EF4-FFF2-40B4-BE49-F238E27FC236}">
                <a16:creationId xmlns:a16="http://schemas.microsoft.com/office/drawing/2014/main" id="{B19CE78E-E05A-02BE-4471-3522979F555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3406"/>
            <a:ext cx="12192000" cy="544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297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C53D960-81D3-21BA-864A-3C1E1E949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Hierarki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37B4E81-DFB1-EAB6-35E3-CAD466C462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dirty="0"/>
              <a:t>En grupp specialiserade celler med likartade struktur och funktion bygger en </a:t>
            </a:r>
            <a:r>
              <a:rPr lang="sv-SE" i="1" dirty="0"/>
              <a:t>vävnad</a:t>
            </a:r>
            <a:r>
              <a:rPr lang="sv-SE" dirty="0"/>
              <a:t> </a:t>
            </a:r>
          </a:p>
          <a:p>
            <a:r>
              <a:rPr lang="sv-SE" dirty="0"/>
              <a:t>Kombinationer av vävnader som tillsammans har en speciell form och funktion kallas </a:t>
            </a:r>
            <a:r>
              <a:rPr lang="sv-SE" i="1" dirty="0"/>
              <a:t>organ</a:t>
            </a:r>
            <a:r>
              <a:rPr lang="sv-SE" dirty="0"/>
              <a:t> </a:t>
            </a:r>
          </a:p>
          <a:p>
            <a:r>
              <a:rPr lang="sv-SE" dirty="0"/>
              <a:t>Samarbete mellan flera organ kallas </a:t>
            </a:r>
            <a:r>
              <a:rPr lang="sv-SE" i="1" dirty="0"/>
              <a:t>organsystem</a:t>
            </a:r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40111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C85205B-ABA5-4A39-C239-C0476F9B0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Vävnader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A652938-312B-950C-47C1-7D882B3E40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Det finns 5 vävnader hos djur: </a:t>
            </a:r>
          </a:p>
          <a:p>
            <a:pPr marL="914400" lvl="1" indent="-457200">
              <a:buFont typeface="+mj-lt"/>
              <a:buAutoNum type="arabicPeriod"/>
            </a:pPr>
            <a:r>
              <a:rPr lang="sv-SE" dirty="0"/>
              <a:t>Epitelvävnad – avgränsar inre kroppen från omgivningen (ex. hud) </a:t>
            </a:r>
          </a:p>
          <a:p>
            <a:pPr marL="914400" lvl="1" indent="-457200">
              <a:buFont typeface="+mj-lt"/>
              <a:buAutoNum type="arabicPeriod"/>
            </a:pPr>
            <a:r>
              <a:rPr lang="sv-SE" dirty="0"/>
              <a:t>Stödjevävnad – håller ihop, förankrar, isolerar, skyddar och stödjer andra vävnader och organ i kroppen (ex. bindväv, brosk, skelett, och fett) </a:t>
            </a:r>
          </a:p>
          <a:p>
            <a:pPr marL="914400" lvl="1" indent="-457200">
              <a:buFont typeface="+mj-lt"/>
              <a:buAutoNum type="arabicPeriod"/>
            </a:pPr>
            <a:r>
              <a:rPr lang="sv-SE" dirty="0"/>
              <a:t>Muskelvävnad – vävnad för olika typer av rörelse </a:t>
            </a:r>
          </a:p>
          <a:p>
            <a:pPr marL="914400" lvl="1" indent="-457200">
              <a:buFont typeface="+mj-lt"/>
              <a:buAutoNum type="arabicPeriod"/>
            </a:pPr>
            <a:r>
              <a:rPr lang="sv-SE" dirty="0"/>
              <a:t>Nervvävnad – vävnad för signalering och kommunikation (elektrisk och kemisk) </a:t>
            </a:r>
          </a:p>
          <a:p>
            <a:pPr marL="914400" lvl="1" indent="-457200">
              <a:buFont typeface="+mj-lt"/>
              <a:buAutoNum type="arabicPeriod"/>
            </a:pPr>
            <a:r>
              <a:rPr lang="sv-SE" dirty="0"/>
              <a:t>Flytande vävnad – sköter transport mellan olika delar av kroppen </a:t>
            </a:r>
          </a:p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3036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D6C2C56F-1FC0-2E2D-104D-E5E11543D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Matspjälkning 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5472E197-C28F-DDA7-11ED-99292073B0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65513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C93C5CB9-E633-537D-849C-5A1BAE907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Energibehovet 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EBB656E1-2F91-CE16-A433-ED3CDED41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944338"/>
          </a:xfrm>
        </p:spPr>
        <p:txBody>
          <a:bodyPr/>
          <a:lstStyle/>
          <a:p>
            <a:r>
              <a:rPr lang="sv-SE" dirty="0"/>
              <a:t>Den ämnesomsättning som krävs för att täcka energibehovet i vila kallas </a:t>
            </a:r>
            <a:r>
              <a:rPr lang="sv-SE" i="1" dirty="0"/>
              <a:t>basalmetabolismen</a:t>
            </a:r>
            <a:r>
              <a:rPr lang="sv-SE" dirty="0"/>
              <a:t> </a:t>
            </a:r>
          </a:p>
          <a:p>
            <a:pPr lvl="1"/>
            <a:r>
              <a:rPr lang="sv-SE" dirty="0"/>
              <a:t>En person som väger 60kg behöver ca 6000 kJ/dygn vid vila </a:t>
            </a:r>
          </a:p>
          <a:p>
            <a:pPr lvl="1"/>
            <a:r>
              <a:rPr lang="sv-SE" dirty="0"/>
              <a:t>Under en vanlig dag: 12 000 kJ/dygn (skoldag) </a:t>
            </a:r>
          </a:p>
          <a:p>
            <a:pPr lvl="1"/>
            <a:r>
              <a:rPr lang="sv-SE" dirty="0"/>
              <a:t>Under långvarig fysisk aktivitet ökas behovet drastiskt </a:t>
            </a:r>
          </a:p>
          <a:p>
            <a:r>
              <a:rPr lang="sv-SE" dirty="0"/>
              <a:t>Energi har enheten Joule (J), men hade kalori (cal) </a:t>
            </a:r>
          </a:p>
          <a:p>
            <a:pPr lvl="1"/>
            <a:r>
              <a:rPr lang="sv-SE" dirty="0"/>
              <a:t>1 cal = 4,18 J </a:t>
            </a:r>
          </a:p>
        </p:txBody>
      </p:sp>
      <p:graphicFrame>
        <p:nvGraphicFramePr>
          <p:cNvPr id="6" name="Tabell 5">
            <a:extLst>
              <a:ext uri="{FF2B5EF4-FFF2-40B4-BE49-F238E27FC236}">
                <a16:creationId xmlns:a16="http://schemas.microsoft.com/office/drawing/2014/main" id="{0857AEA1-37F9-0897-9259-43D23A133B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4325925"/>
              </p:ext>
            </p:extLst>
          </p:nvPr>
        </p:nvGraphicFramePr>
        <p:xfrm>
          <a:off x="2032000" y="5055996"/>
          <a:ext cx="8128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0186">
                  <a:extLst>
                    <a:ext uri="{9D8B030D-6E8A-4147-A177-3AD203B41FA5}">
                      <a16:colId xmlns:a16="http://schemas.microsoft.com/office/drawing/2014/main" val="1866871330"/>
                    </a:ext>
                  </a:extLst>
                </a:gridCol>
                <a:gridCol w="1951348">
                  <a:extLst>
                    <a:ext uri="{9D8B030D-6E8A-4147-A177-3AD203B41FA5}">
                      <a16:colId xmlns:a16="http://schemas.microsoft.com/office/drawing/2014/main" val="4202086679"/>
                    </a:ext>
                  </a:extLst>
                </a:gridCol>
                <a:gridCol w="2224726">
                  <a:extLst>
                    <a:ext uri="{9D8B030D-6E8A-4147-A177-3AD203B41FA5}">
                      <a16:colId xmlns:a16="http://schemas.microsoft.com/office/drawing/2014/main" val="4228430595"/>
                    </a:ext>
                  </a:extLst>
                </a:gridCol>
                <a:gridCol w="2401740">
                  <a:extLst>
                    <a:ext uri="{9D8B030D-6E8A-4147-A177-3AD203B41FA5}">
                      <a16:colId xmlns:a16="http://schemas.microsoft.com/office/drawing/2014/main" val="30686827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Enhet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Lättmjölk (1dl)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Mellanmjölk (1dl)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Standardmjölk (1dl)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03710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kJ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163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197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251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64047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kcal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87470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0721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7A3544A-5D5B-360E-37F1-77A808F2C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Jämnvarm – växelvarm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5FB6C42-4667-22EE-2A8D-6F9503A414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Jämnvarma djur (däggdjur och fåglar) håller en konstant kroppstemperatur, oftast högre än omgivningen</a:t>
            </a:r>
          </a:p>
          <a:p>
            <a:r>
              <a:rPr lang="sv-SE" dirty="0"/>
              <a:t>Växelvarma djur (övriga djurgrupper) är beroende av omgivningen för att värma upp kroppen </a:t>
            </a:r>
          </a:p>
          <a:p>
            <a:r>
              <a:rPr lang="sv-SE" dirty="0"/>
              <a:t>Jämnvarma djur behöver ca 50 ggr mer energi än växelvarma djur (motsvarande storlek) </a:t>
            </a:r>
          </a:p>
        </p:txBody>
      </p:sp>
    </p:spTree>
    <p:extLst>
      <p:ext uri="{BB962C8B-B14F-4D97-AF65-F5344CB8AC3E}">
        <p14:creationId xmlns:p14="http://schemas.microsoft.com/office/powerpoint/2010/main" val="29888260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90CBE5-649D-EF2D-9808-1EF9C9F35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 descr="En bild som visar text, papper, bok, Pappersprodukt&#10;&#10;AI-genererat innehåll kan vara felaktigt.">
            <a:extLst>
              <a:ext uri="{FF2B5EF4-FFF2-40B4-BE49-F238E27FC236}">
                <a16:creationId xmlns:a16="http://schemas.microsoft.com/office/drawing/2014/main" id="{92BDB4E6-5A8C-594A-3F96-EBBA12D1E0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0" t="17898" r="23224" b="21887"/>
          <a:stretch>
            <a:fillRect/>
          </a:stretch>
        </p:blipFill>
        <p:spPr>
          <a:xfrm rot="5400000">
            <a:off x="2668778" y="432562"/>
            <a:ext cx="6854444" cy="5989320"/>
          </a:xfrm>
        </p:spPr>
      </p:pic>
    </p:spTree>
    <p:extLst>
      <p:ext uri="{BB962C8B-B14F-4D97-AF65-F5344CB8AC3E}">
        <p14:creationId xmlns:p14="http://schemas.microsoft.com/office/powerpoint/2010/main" val="7510583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27A9F5-5148-29BA-5A41-B072B500A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 descr="En bild som visar text, papper, bok, Pappersprodukt&#10;&#10;AI-genererat innehåll kan vara felaktigt.">
            <a:extLst>
              <a:ext uri="{FF2B5EF4-FFF2-40B4-BE49-F238E27FC236}">
                <a16:creationId xmlns:a16="http://schemas.microsoft.com/office/drawing/2014/main" id="{F5EA42E4-E463-FF2D-4F24-F133037B07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3" t="23052" r="55785" b="35056"/>
          <a:stretch>
            <a:fillRect/>
          </a:stretch>
        </p:blipFill>
        <p:spPr>
          <a:xfrm rot="5400000">
            <a:off x="1455916" y="-1455916"/>
            <a:ext cx="3429000" cy="6340832"/>
          </a:xfrm>
        </p:spPr>
      </p:pic>
      <p:pic>
        <p:nvPicPr>
          <p:cNvPr id="2" name="Platshållare för innehåll 4" descr="En bild som visar text, papper, brev, Pappersprodukt&#10;&#10;AI-genererat innehåll kan vara felaktigt.">
            <a:extLst>
              <a:ext uri="{FF2B5EF4-FFF2-40B4-BE49-F238E27FC236}">
                <a16:creationId xmlns:a16="http://schemas.microsoft.com/office/drawing/2014/main" id="{5401C0C8-5F67-15ED-C3A8-25BD57BA8B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7" t="12844" r="30766" b="18264"/>
          <a:stretch>
            <a:fillRect/>
          </a:stretch>
        </p:blipFill>
        <p:spPr>
          <a:xfrm rot="5400000">
            <a:off x="7222534" y="-881703"/>
            <a:ext cx="4087762" cy="5851168"/>
          </a:xfrm>
          <a:prstGeom prst="rect">
            <a:avLst/>
          </a:prstGeom>
        </p:spPr>
      </p:pic>
      <p:pic>
        <p:nvPicPr>
          <p:cNvPr id="4" name="Bildobjekt 3" descr="En bild som visar text, bok, papper, Publikation&#10;&#10;AI-genererat innehåll kan vara felaktigt.">
            <a:extLst>
              <a:ext uri="{FF2B5EF4-FFF2-40B4-BE49-F238E27FC236}">
                <a16:creationId xmlns:a16="http://schemas.microsoft.com/office/drawing/2014/main" id="{33D79191-8FC0-AD1D-B9EC-5388A23EEA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16" t="3793" r="21856" b="3943"/>
          <a:stretch>
            <a:fillRect/>
          </a:stretch>
        </p:blipFill>
        <p:spPr>
          <a:xfrm rot="5400000">
            <a:off x="3393243" y="1037797"/>
            <a:ext cx="2426961" cy="9213448"/>
          </a:xfrm>
          <a:prstGeom prst="rect">
            <a:avLst/>
          </a:prstGeom>
        </p:spPr>
      </p:pic>
      <p:graphicFrame>
        <p:nvGraphicFramePr>
          <p:cNvPr id="7" name="Tabell 6">
            <a:extLst>
              <a:ext uri="{FF2B5EF4-FFF2-40B4-BE49-F238E27FC236}">
                <a16:creationId xmlns:a16="http://schemas.microsoft.com/office/drawing/2014/main" id="{54DBC702-1BF0-4CCF-8909-AFB389D8EF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2879806"/>
              </p:ext>
            </p:extLst>
          </p:nvPr>
        </p:nvGraphicFramePr>
        <p:xfrm>
          <a:off x="9347438" y="5273681"/>
          <a:ext cx="2735484" cy="741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67742">
                  <a:extLst>
                    <a:ext uri="{9D8B030D-6E8A-4147-A177-3AD203B41FA5}">
                      <a16:colId xmlns:a16="http://schemas.microsoft.com/office/drawing/2014/main" val="2842633986"/>
                    </a:ext>
                  </a:extLst>
                </a:gridCol>
                <a:gridCol w="1367742">
                  <a:extLst>
                    <a:ext uri="{9D8B030D-6E8A-4147-A177-3AD203B41FA5}">
                      <a16:colId xmlns:a16="http://schemas.microsoft.com/office/drawing/2014/main" val="23534406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Oxeltänder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Hörntänder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4413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Kindtänder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Framtänder 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96203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32714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res Presentationer">
  <a:themeElements>
    <a:clrScheme name="Grö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ares Presentationer" id="{DD3A22C2-77FB-4360-BE0D-DA884D3ABDB5}" vid="{FFF006AB-9824-4A35-9C97-722C77F85639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Fares Presentationer</Template>
  <TotalTime>1338</TotalTime>
  <Words>789</Words>
  <Application>Microsoft Office PowerPoint</Application>
  <PresentationFormat>Bredbild</PresentationFormat>
  <Paragraphs>99</Paragraphs>
  <Slides>16</Slides>
  <Notes>10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16</vt:i4>
      </vt:variant>
    </vt:vector>
  </HeadingPairs>
  <TitlesOfParts>
    <vt:vector size="21" baseType="lpstr">
      <vt:lpstr>Aptos</vt:lpstr>
      <vt:lpstr>Aptos Display</vt:lpstr>
      <vt:lpstr>Arial</vt:lpstr>
      <vt:lpstr>Wingdings</vt:lpstr>
      <vt:lpstr>Fares Presentationer</vt:lpstr>
      <vt:lpstr>Naturkunskap 2</vt:lpstr>
      <vt:lpstr>Cell  Organism </vt:lpstr>
      <vt:lpstr>Hierarki</vt:lpstr>
      <vt:lpstr>Vävnader </vt:lpstr>
      <vt:lpstr>Matspjälkning </vt:lpstr>
      <vt:lpstr>Energibehovet </vt:lpstr>
      <vt:lpstr>Jämnvarm – växelvarm 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Fares Makki</dc:creator>
  <cp:lastModifiedBy>Fares Makki</cp:lastModifiedBy>
  <cp:revision>1</cp:revision>
  <dcterms:created xsi:type="dcterms:W3CDTF">2026-02-23T07:13:49Z</dcterms:created>
  <dcterms:modified xsi:type="dcterms:W3CDTF">2026-02-24T05:32:41Z</dcterms:modified>
</cp:coreProperties>
</file>